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Oswald Regular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07D4B9-5A7E-4AFF-B748-4C9EF386EB30}">
  <a:tblStyle styleId="{5507D4B9-5A7E-4AFF-B748-4C9EF386EB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swaldRegular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swaldRegula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54b0248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254b0248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254b0248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254b0248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0c51e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30c51e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cbaef07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cbaef07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b4890fb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b4890fb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b4890fb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cb4890fb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254b0248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254b0248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0c51e1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30c51e1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0c51e1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0c51e1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baef07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baef07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2a4aa8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2a4aa8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e67a49a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e67a49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cb4890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cb4890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cbaef07a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cbaef07a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baef07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cbaef07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54b0248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254b0248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54b0248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254b0248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b4890f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b4890f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e67a49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e67a49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0c51e1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0c51e1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30c51e16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30c51e16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254b0248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254b0248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30c51e1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30c51e1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cbaef07a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cbaef07a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cb4890fb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cb4890fb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b4890f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b4890f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cb4890f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cb4890f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b4890f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b4890f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cb4890d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cb4890d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30c51e1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30c51e1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baef07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baef07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baef07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cbaef07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ce67a49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ce67a49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ce67a49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ce67a49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2d3a8c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2d3a8c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b4890d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cb4890d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bntcatalogo.com.br/norma.aspx?ID=90510" TargetMode="External"/><Relationship Id="rId4" Type="http://schemas.openxmlformats.org/officeDocument/2006/relationships/hyperlink" Target="https://www.abntcatalogo.com.br/norma.aspx?ID=60863" TargetMode="External"/><Relationship Id="rId5" Type="http://schemas.openxmlformats.org/officeDocument/2006/relationships/hyperlink" Target="https://www.abntcatalogo.com.br/norma.aspx?ID=40186" TargetMode="External"/><Relationship Id="rId6" Type="http://schemas.openxmlformats.org/officeDocument/2006/relationships/hyperlink" Target="https://www.abntcatalogo.com.br/norma.aspx?ID=1714" TargetMode="External"/><Relationship Id="rId7" Type="http://schemas.openxmlformats.org/officeDocument/2006/relationships/hyperlink" Target="https://www.abntcatalogo.com.br/norma.aspx?ID=3072" TargetMode="External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bntcatalogo.com.br/norma.aspx?ID=3144" TargetMode="External"/><Relationship Id="rId4" Type="http://schemas.openxmlformats.org/officeDocument/2006/relationships/hyperlink" Target="http://www.abntcatalogo.com.br/norma.aspx?ID=9571" TargetMode="External"/><Relationship Id="rId5" Type="http://schemas.openxmlformats.org/officeDocument/2006/relationships/hyperlink" Target="http://www.abntcatalogo.com.br/norma.aspx?ID=5271" TargetMode="External"/><Relationship Id="rId6" Type="http://schemas.openxmlformats.org/officeDocument/2006/relationships/hyperlink" Target="http://www.abntcatalogo.com.br/norma.aspx?ID=4494" TargetMode="External"/><Relationship Id="rId7" Type="http://schemas.openxmlformats.org/officeDocument/2006/relationships/hyperlink" Target="http://www.abntcatalogo.com.br/norma.aspx?ID=4166" TargetMode="External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1jfNIBtfWDY&amp;ab_channel=JaredOwen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043950" y="3652975"/>
            <a:ext cx="46668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Disc. </a:t>
            </a:r>
            <a:r>
              <a:rPr lang="en" sz="1800">
                <a:solidFill>
                  <a:srgbClr val="434343"/>
                </a:solidFill>
              </a:rPr>
              <a:t>Bruno Matias e Levy Gabriel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Doc.</a:t>
            </a:r>
            <a:r>
              <a:rPr lang="en" sz="1800">
                <a:solidFill>
                  <a:srgbClr val="434343"/>
                </a:solidFill>
              </a:rPr>
              <a:t> Prof. Dr. José Luiz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89250" y="661975"/>
            <a:ext cx="5633100" cy="27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ELEVADORES </a:t>
            </a:r>
            <a:endParaRPr sz="5800">
              <a:solidFill>
                <a:srgbClr val="43434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 ESCADAS</a:t>
            </a:r>
            <a:endParaRPr sz="5800">
              <a:solidFill>
                <a:srgbClr val="43434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ROLANTES</a:t>
            </a:r>
            <a:endParaRPr sz="5800">
              <a:solidFill>
                <a:srgbClr val="43434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Controladores: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Operação: atua na partida, parada e direção do movimento em resposta ao operador;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Movimento: governa aceleração, velocidade, retardo e parada das partes móveis;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Motor: opera os equipamentos de conversão de potência para atuar no motor elétrico ou unidade de bombeamento para controlar um equipamento hidráulico.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controle de operação, controle de movimento e o controle do motor localizam-se em locais fechados;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Máquinas de tração, grupo motor-gerador, controle do motor e chaves seccionadoras devem ser localizados em local reservado (contra acesso não autorizado), exceto: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Controle do motor em local enclausurado com portas ou painéis móveis;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Máquinas de tração no carro, contra-peso, poço e no caso de  elevador de mesa, plataformas elevatórias e escadas elevatórias.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875"/>
            <a:ext cx="8839195" cy="236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888" y="1113600"/>
            <a:ext cx="686422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controle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13" y="1170125"/>
            <a:ext cx="703598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de alocação (</a:t>
            </a:r>
            <a:r>
              <a:rPr i="1" lang="en"/>
              <a:t>eficiência operacional</a:t>
            </a:r>
            <a:r>
              <a:rPr lang="en"/>
              <a:t>)</a:t>
            </a:r>
            <a:endParaRPr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63" y="1121250"/>
            <a:ext cx="57076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de alocação (</a:t>
            </a:r>
            <a:r>
              <a:rPr i="1" lang="en"/>
              <a:t>eficiência energética</a:t>
            </a:r>
            <a:r>
              <a:rPr lang="en"/>
              <a:t>)</a:t>
            </a:r>
            <a:endParaRPr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5" y="1103200"/>
            <a:ext cx="8375300" cy="36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475" y="267325"/>
            <a:ext cx="2345475" cy="30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 </a:t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Max. 300V (entre condutores), exceto: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Circuitos terminais de controle/movimento da porta, alimentadores para o controle do motor, freios, motor-gerador com max. 1kV*; (&gt;600V = sinalização);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 cumprir o art.410 (</a:t>
            </a:r>
            <a:r>
              <a:rPr i="1" lang="en"/>
              <a:t>luminaires, lampholders and lamps</a:t>
            </a:r>
            <a:r>
              <a:rPr lang="en"/>
              <a:t>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Circuitos terminais de HVAC dentro do carro não </a:t>
            </a:r>
            <a:r>
              <a:rPr lang="en"/>
              <a:t>pode</a:t>
            </a:r>
            <a:r>
              <a:rPr lang="en"/>
              <a:t> exceder 1kV;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Partes vivas protegidas;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6429475" y="3421825"/>
            <a:ext cx="2591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*</a:t>
            </a:r>
            <a:r>
              <a:rPr lang="en" sz="1400"/>
              <a:t>Tensões internas de dispositivos de conversão de potência e associados podem ultrapassar esse limiar desde que sejam devidamente sinalizados.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trabalho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4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Espaço de trabalho para que profissionais acessem: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Controladores;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Chaves seccionadoras;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Outros dispositivos elétricos;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Garantia de manutenção e supervisão por pessoal qualificado;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trabalho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4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Requisitos de distanciamento do art. 110.26 (</a:t>
            </a:r>
            <a:r>
              <a:rPr i="1" lang="en"/>
              <a:t>requirements for electrical installations</a:t>
            </a:r>
            <a:r>
              <a:rPr lang="en"/>
              <a:t>) não são necessários quando: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Conexão flexível dos equipamentos para que atenda 110.26: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 e chaves seccionadoras para: elevador de mesa; escadas/esteiras rolantes; plataformas elevatórias; elevadores de cadeira; que são instalados no mesmo espaço que a máquina motora;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</a:t>
            </a:r>
            <a:r>
              <a:rPr lang="en"/>
              <a:t> e chaves seccionadoras instaladas no poço/carro de elevadores;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Controladores para operação das portas;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Outro equipamento que seja instalado no poço ou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Partes vivas isoladas que permitem manutenção enquanto ligado sem remover a proteção;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requer exame/serviço/ajuste enquanto energizado;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Partes não isoladas com EBT* (30Vrms / 42Vp / 60Vdc);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311700" y="4568875"/>
            <a:ext cx="810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*Apenas simbolizando a relação da ordem de grandeza, pois EBT: &lt;50Vca ou &lt;120Vdc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Isolamento: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Fiação de intertravamento da porta do elevador deve retardar chamas e suportar temperaturas de não menos que 200°C (tipo SF);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Cabos de manobra usados como conexões entre carro e contrapeso devem seguir a tabela 400.4;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Demais fiação deve retardar chamas: MTW, TF, TFF, TFN, TFFN, THHN, THW, THWN, TW, XHHW; </a:t>
            </a:r>
            <a:r>
              <a:rPr i="1" lang="en" sz="1300"/>
              <a:t>(Grau de Isolação)</a:t>
            </a:r>
            <a:endParaRPr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Todos os condutores devem ser isolados para tensões nominais máximas que podem ser aplicadas em condutores na vizinhança.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Obs: Para escadas rolantes, tamanhos comerciais de 3/8 (12) FMC, LFMC, ou LFNC em comprimento não excedendo 1,8 m estão permitidos.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Tamanho: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Cabos de manobra: circuito de iluminação com 14 AWG cobre (</a:t>
            </a:r>
            <a:r>
              <a:rPr lang="en"/>
              <a:t>≥20 AWG cobre em paralelo para reduzir ampacidade); e 20 AWG para outros circuitos;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Outros cabos devem ser no mínimo 24 AWG cobre.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Equipamentos abordados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Pequenos cargueiros;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Escadas rolantes;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para cadeiras de rodas (plataformas elevatórias);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Via para transporte de cadeiras;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63" y="1017725"/>
            <a:ext cx="30567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093" y="1017725"/>
            <a:ext cx="4454256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Condutores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50" y="1017725"/>
            <a:ext cx="4562951" cy="4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574225" y="2056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https://imgv2-2-f.scribdassets.com/img/document/446699133/original/399369f15e/1604856347?v=1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unifilar</a:t>
            </a:r>
            <a:endParaRPr/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-50" y="0"/>
            <a:ext cx="3665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688" y="1141850"/>
            <a:ext cx="517261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unifilar</a:t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-50" y="0"/>
            <a:ext cx="3665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63" y="1141875"/>
            <a:ext cx="5442873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Fator de demanda para elevadores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219575" y="4429225"/>
            <a:ext cx="78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Valores definidos para um ciclo de trabalho de 50%. Reduzir a ampacidade</a:t>
            </a:r>
            <a:endParaRPr sz="1400"/>
          </a:p>
        </p:txBody>
      </p:sp>
      <p:graphicFrame>
        <p:nvGraphicFramePr>
          <p:cNvPr id="260" name="Google Shape;260;p36"/>
          <p:cNvGraphicFramePr/>
          <p:nvPr/>
        </p:nvGraphicFramePr>
        <p:xfrm>
          <a:off x="1025963" y="18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{5507D4B9-5A7E-4AFF-B748-4C9EF386EB30}</a:tableStyleId>
              </a:tblPr>
              <a:tblGrid>
                <a:gridCol w="1793000"/>
                <a:gridCol w="4833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  <a:gridCol w="535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Fator de demanda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1.00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Nº de elevadores em um alimentador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≥10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Chaves seccionadoras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única para todos os condutores principais para que nenhum polo opere independentemente;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prevista para desconectar os motores e válvulas de controle;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Disjuntores para condutores principais de alimentação não devem desconectar circuitos terminais 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Iluminação e HVAC do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Iluminação do poço;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Casa de máquinas/sala de controle.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Chave para cada fonte de energia (seguido de aviso);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devem ter único meio que desenergize: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Condutores do sistema HVAC para o carro;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Suprimento de energia para ventilação e iluminação para o carro;</a:t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-50" y="0"/>
            <a:ext cx="54978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Proteção contra sobrecorrente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disjuntor de máquina de tração é suprido por alimentador único;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Dispositivos operacionais e equipamentos de sinais devem estar protegidos contra sobrecorrente de acordo com 725.23 e 725.24 da NEC e motores devem estar protegidos contra sobrecarga de acordo com 430.32, que dispõe sobre os requisitos para motores de regime contínuo;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caso de faltas, será evitado a desalimentação dos dispositivos ligados no alimentador;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Proteção contra falta de aterramento e curto-circuito na alimentação de motores e contra falta de aterramento e curto-circuito no circuito terminal de motores deve estar de acordo com a Tabela 430.52</a:t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Proteção contra sobrecorrente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9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00" y="1087125"/>
            <a:ext cx="38455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Aterramento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Obrigatório nos elevadores para: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Todos quadros metálicos para equipamento elétricos;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Grades de todos os motores;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Máquinas de tração do elevador;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Controladores;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Obrigatória para as partes metálicas das escadas rolantes, esteiras rolantes, plataformas elevatórias e vias para transporte de cadeiras;</a:t>
            </a:r>
            <a:endParaRPr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Aterramento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GFCI (</a:t>
            </a:r>
            <a:r>
              <a:rPr i="1" lang="en"/>
              <a:t>Ground-Fault Circuit-Interrupter</a:t>
            </a:r>
            <a:r>
              <a:rPr lang="en"/>
              <a:t>) é um dispositivo interruptor de corrente de fuga para proteção contra choques elétricos (DR portátil);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Proteção GFCI* nas tomadas de 125 V, monofásica, de 15A e 20A no: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Poço;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Caixas de corrida;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Topo da cabina;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Pistas de esteiras;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Escadas rolantes;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Casa de máquinas (ou tomada alta);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Espaço do maquinário (ou tomada alta); </a:t>
            </a:r>
            <a:endParaRPr/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641550" y="4406975"/>
            <a:ext cx="6297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Motor da bomba de depósito (</a:t>
            </a:r>
            <a:r>
              <a:rPr i="1" lang="en" sz="1200">
                <a:solidFill>
                  <a:schemeClr val="dk2"/>
                </a:solidFill>
              </a:rPr>
              <a:t>sump pump</a:t>
            </a:r>
            <a:r>
              <a:rPr lang="en" sz="1200">
                <a:solidFill>
                  <a:schemeClr val="dk2"/>
                </a:solidFill>
              </a:rPr>
              <a:t>) fixo não pode ser conectado a circuito que por ser desenergizado por desarme ou por falta de aterramento.</a:t>
            </a:r>
            <a:endParaRPr sz="1200"/>
          </a:p>
        </p:txBody>
      </p:sp>
      <p:sp>
        <p:nvSpPr>
          <p:cNvPr id="305" name="Google Shape;305;p41"/>
          <p:cNvSpPr txBox="1"/>
          <p:nvPr/>
        </p:nvSpPr>
        <p:spPr>
          <a:xfrm>
            <a:off x="641550" y="4073575"/>
            <a:ext cx="6297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*Requisito torna obrigatório que tomadas GFCI não estejam a jusante (</a:t>
            </a:r>
            <a:r>
              <a:rPr i="1" lang="en" sz="1200">
                <a:solidFill>
                  <a:schemeClr val="dk2"/>
                </a:solidFill>
              </a:rPr>
              <a:t>downstream)</a:t>
            </a:r>
            <a:r>
              <a:rPr lang="en" sz="1200">
                <a:solidFill>
                  <a:schemeClr val="dk2"/>
                </a:solidFill>
              </a:rPr>
              <a:t>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 </a:t>
            </a:r>
            <a:r>
              <a:rPr i="1" lang="en"/>
              <a:t>Article</a:t>
            </a:r>
            <a:r>
              <a:rPr lang="en"/>
              <a:t> 620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Chapter 6: Special Equipment: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Section 620: Elevators, Dumbwaiters, Escalators, Moving Walks, Platform Lifts, and Stairway Chairlifts;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National Electrical Code </a:t>
            </a:r>
            <a:r>
              <a:rPr lang="en"/>
              <a:t>(NEC)</a:t>
            </a:r>
            <a:r>
              <a:rPr i="1" lang="en"/>
              <a:t>: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Padrão adotado em regiões dos EUA para fiação elétrica e equipamentos;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Código amplamente adotado no mundo;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Aprovado pela </a:t>
            </a:r>
            <a:r>
              <a:rPr i="1" lang="en"/>
              <a:t>American National Standards Institute</a:t>
            </a:r>
            <a:r>
              <a:rPr lang="en"/>
              <a:t> (ANSI);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Conjunto mais completo de requisitos normativos que governam as instalações elétricas no interesse da segurança de pessoas e propriedade.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GFCI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-50" y="0"/>
            <a:ext cx="7293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74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/>
          <p:nvPr/>
        </p:nvSpPr>
        <p:spPr>
          <a:xfrm>
            <a:off x="8763025" y="4760425"/>
            <a:ext cx="2001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Alimentação reserva/emergência</a:t>
            </a:r>
            <a:endParaRPr/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Elevadores devem ser capazes de serem alimentados com sistemas reservas/emergência: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Energia regenerativa devolvida à fonte;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Outras cargas do prédio devem se permitidas a absorver a energia regenerativa;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Chaves seccionadoras também devem ser capazes de remover alimentação reserva/emergência (além da alimentação padrão);</a:t>
            </a:r>
            <a:endParaRPr/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-50" y="0"/>
            <a:ext cx="8210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7374365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5494264" cy="47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6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3" y="721013"/>
            <a:ext cx="4517451" cy="39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914" y="937613"/>
            <a:ext cx="3268262" cy="326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00"/>
            <a:ext cx="8100697" cy="4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50" y="266250"/>
            <a:ext cx="6304799" cy="47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https://www.neca-neis.org/safety-and-the-nec/safety/the-nec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http://www.abnt.org.br/imprensa/releases/5434-elevadores-exigem-atencao#:~:text=ABNT%20NBR%2015597%3A2010%20%2D%20Requisitos,el%C3%A9tricos%20de%20passageiros%20e%20cargas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https://www.mitsubishielectric.com/elevator/innovations/control_system.html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https://sites.google.com/a/umich.edu/11-50-asme-a17-series-of-elevators-and-escalators/nec-article-620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https://www.qualisseg.com.br/gfci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https://www.osetoreletrico.com.br/gfci-que-bicho-e-esse/</a:t>
            </a:r>
            <a:endParaRPr sz="1400"/>
          </a:p>
        </p:txBody>
      </p:sp>
      <p:sp>
        <p:nvSpPr>
          <p:cNvPr id="367" name="Google Shape;36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8805875" y="4760425"/>
            <a:ext cx="1857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ABNT NBR 16042:2012 - Elevadores elétricos de passageiros — Requisitos de segurança para construção e instalação de elevadores sem casa de máquinas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ABNT NBR 15597:2010 - Requisitos de segurança para a construção e instalação de elevadores - Elevadores existentes - Requisitos para melhoria da segurança dos elevadores elétricos de passageiros e elevadores elétricos de passageiros e cargas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ABNT NBR 12892:2009 - Elevadores unifamiliares ou de uso restrito à pessoa com mobilidade reduzida - Requisitos de segurança para construção e instalação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ABNT NBR NM 313:2007 - Elevadores de passageiros - Requisitos de segurança para construção e instalação - Requisitos particulares para a acessibilidade das pessoas, incluindo pessoas com deficiência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ABNT NBR NM 267:2002 - Elevadores hidráulicos de passageiros - Requisitos de segurança para construção e instalação</a:t>
            </a:r>
            <a:endParaRPr i="1" sz="1400"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075" y="499931"/>
            <a:ext cx="462900" cy="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8805875" y="4760425"/>
            <a:ext cx="185700" cy="1992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ABNT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ABNT NBR NM 196-DEZ: 1999 - Elevadores de passageiros e monta-cargas - Guias para carros e contrapesos - Perfil T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ABNT NBR NM 207:1999 - Elevadores elétricos de passageiros - Requisitos de segurança para construção e instalação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ABNT NBR 14364:1999 - Elevadores e escadas rolantes - Inspetores de elevadores e escadas rolantes - Qualificação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ABNT NBR 10982:1990 - Elevadores elétricos - Dispositivos de operação e sinalização - Padronização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ABNT NBR 5665:1983. Versão Corrigida: 1987 - Cálculos do tráfego nos elevadores</a:t>
            </a:r>
            <a:endParaRPr i="1" sz="1400"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075" y="499931"/>
            <a:ext cx="462900" cy="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7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39124" l="0" r="0" t="0"/>
          <a:stretch/>
        </p:blipFill>
        <p:spPr>
          <a:xfrm>
            <a:off x="1575063" y="1110550"/>
            <a:ext cx="5993875" cy="3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77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58609"/>
          <a:stretch/>
        </p:blipFill>
        <p:spPr>
          <a:xfrm>
            <a:off x="1552900" y="1685575"/>
            <a:ext cx="5809050" cy="24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Visão geral</a:t>
            </a:r>
            <a:endParaRPr i="1"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722" y="202175"/>
            <a:ext cx="5350401" cy="47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Visão geral</a:t>
            </a:r>
            <a:endParaRPr b="1" i="1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-50" y="0"/>
            <a:ext cx="9042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175" y="585513"/>
            <a:ext cx="5520701" cy="42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50" y="2677050"/>
            <a:ext cx="3300901" cy="1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